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9" r:id="rId18"/>
    <p:sldId id="278" r:id="rId19"/>
    <p:sldId id="280" r:id="rId20"/>
    <p:sldId id="281" r:id="rId21"/>
    <p:sldId id="282" r:id="rId22"/>
    <p:sldId id="283" r:id="rId23"/>
    <p:sldId id="274" r:id="rId24"/>
    <p:sldId id="271" r:id="rId25"/>
    <p:sldId id="275" r:id="rId26"/>
    <p:sldId id="276" r:id="rId27"/>
    <p:sldId id="277" r:id="rId28"/>
    <p:sldId id="27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3" d="100"/>
          <a:sy n="83" d="100"/>
        </p:scale>
        <p:origin x="-10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D6843-40C5-9948-B10E-08A60F842578}" type="datetimeFigureOut">
              <a:rPr lang="en-US" smtClean="0"/>
              <a:pPr/>
              <a:t>10/16/12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AF2EE-7D15-9C47-83D6-EE13D2E0EF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latin typeface="Arial" charset="0"/>
              </a:rPr>
              <a:t>By looking at overlapping circles which represent response times from a fire station one can determine the need for new stations and the redundancy of overlapping services</a:t>
            </a:r>
          </a:p>
        </p:txBody>
      </p:sp>
      <p:sp>
        <p:nvSpPr>
          <p:cNvPr id="39940" name="Slide Number Placeholder 3"/>
          <p:cNvSpPr>
            <a:spLocks noGrp="1"/>
          </p:cNvSpPr>
          <p:nvPr>
            <p:ph type="sldNum" sz="quarter" idx="5"/>
          </p:nvPr>
        </p:nvSpPr>
        <p:spPr>
          <a:noFill/>
        </p:spPr>
        <p:txBody>
          <a:bodyPr/>
          <a:lstStyle/>
          <a:p>
            <a:fld id="{F6E43D8D-D87F-ED4E-A806-4B7397923D17}" type="slidenum">
              <a:rPr lang="en-US" smtClean="0">
                <a:latin typeface="Arial" charset="0"/>
              </a:rPr>
              <a:pPr/>
              <a:t>17</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48F6FC-0EA1-CF4E-8E5F-657AD6A7A8E2}" type="slidenum">
              <a:rPr lang="en-US">
                <a:latin typeface="Arial" charset="0"/>
              </a:rPr>
              <a:pPr/>
              <a:t>18</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charset="0"/>
              </a:rPr>
              <a:t>By overlaying maps of rainfall and soil types one can locate optimum locations for certain crops or vegetation.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DFE30B9-6059-6E4B-9291-8B45F9CE003B}" type="slidenum">
              <a:rPr lang="en-US">
                <a:latin typeface="Arial" charset="0"/>
              </a:rPr>
              <a:pPr/>
              <a:t>19</a:t>
            </a:fld>
            <a:endParaRPr lang="en-US">
              <a:latin typeface="Arial"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Until the 1990s, legislators had to draw districts using </a:t>
            </a:r>
            <a:r>
              <a:rPr lang="en-US" dirty="0" err="1">
                <a:latin typeface="Arial" charset="0"/>
              </a:rPr>
              <a:t>coloured</a:t>
            </a:r>
            <a:r>
              <a:rPr lang="en-US" dirty="0">
                <a:latin typeface="Arial" charset="0"/>
              </a:rPr>
              <a:t> pens on acetate sheets spread out on big maps on the floor. Computers appeared in the 1990s, but only big, sophisticated ones could handle the demographic data, putting the cost beyond all but a few states. </a:t>
            </a:r>
          </a:p>
          <a:p>
            <a:pPr eaLnBrk="1" hangingPunct="1"/>
            <a:endParaRPr lang="en-US" dirty="0">
              <a:latin typeface="Arial" charset="0"/>
            </a:endParaRPr>
          </a:p>
          <a:p>
            <a:pPr eaLnBrk="1" hangingPunct="1"/>
            <a:r>
              <a:rPr lang="en-US" dirty="0">
                <a:latin typeface="Arial" charset="0"/>
              </a:rPr>
              <a:t>Now the Census Bureau puts out </a:t>
            </a:r>
            <a:r>
              <a:rPr lang="en-US" dirty="0" err="1">
                <a:latin typeface="Arial" charset="0"/>
              </a:rPr>
              <a:t>digitised</a:t>
            </a:r>
            <a:r>
              <a:rPr lang="en-US" dirty="0">
                <a:latin typeface="Arial" charset="0"/>
              </a:rPr>
              <a:t> maps, called TIGER/Line files. New geographic information systems for mapping and </a:t>
            </a:r>
            <a:r>
              <a:rPr lang="en-US" dirty="0" err="1">
                <a:latin typeface="Arial" charset="0"/>
              </a:rPr>
              <a:t>analysing</a:t>
            </a:r>
            <a:r>
              <a:rPr lang="en-US" dirty="0">
                <a:latin typeface="Arial" charset="0"/>
              </a:rPr>
              <a:t> demographic data cost only a few thousand dollars, work on ordinary Windows operating systems, and can draw up partisan maps automatically. This has turned </a:t>
            </a:r>
            <a:r>
              <a:rPr lang="en-US" dirty="0" err="1">
                <a:latin typeface="Arial" charset="0"/>
              </a:rPr>
              <a:t>gerrymanderingósorry</a:t>
            </a:r>
            <a:r>
              <a:rPr lang="en-US" dirty="0">
                <a:latin typeface="Arial" charset="0"/>
              </a:rPr>
              <a:t>, </a:t>
            </a:r>
            <a:r>
              <a:rPr lang="en-US" dirty="0" err="1">
                <a:latin typeface="Arial" charset="0"/>
              </a:rPr>
              <a:t>redistrictingófrom</a:t>
            </a:r>
            <a:r>
              <a:rPr lang="en-US" dirty="0">
                <a:latin typeface="Arial" charset="0"/>
              </a:rPr>
              <a:t> an art into a science. </a:t>
            </a:r>
          </a:p>
          <a:p>
            <a:pPr eaLnBrk="1" hangingPunct="1"/>
            <a:endParaRPr lang="en-US" dirty="0">
              <a:latin typeface="Arial" charset="0"/>
            </a:endParaRPr>
          </a:p>
          <a:p>
            <a:pPr eaLnBrk="1" hangingPunct="1"/>
            <a:endParaRPr lang="en-US" dirty="0">
              <a:latin typeface="Arial" charset="0"/>
            </a:endParaRPr>
          </a:p>
          <a:p>
            <a:pPr eaLnBrk="1" hangingPunct="1"/>
            <a:r>
              <a:rPr lang="en-US" dirty="0">
                <a:latin typeface="Arial" charset="0"/>
              </a:rPr>
              <a:t>(because computers have made it easy to ensure that districts are overwhelmingly one party or the other – as opposed to close calls) redistricting is becoming a glorified incumbent-protection racket. And that is having all sorts of odd effects.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CB73440-06EE-4149-9FDC-A833DDF17E94}" type="slidenum">
              <a:rPr lang="en-US">
                <a:latin typeface="Arial" charset="0"/>
              </a:rPr>
              <a:pPr/>
              <a:t>20</a:t>
            </a:fld>
            <a:endParaRPr lang="en-US">
              <a:latin typeface="Arial"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rPr>
              <a:t>Upper left - R (12D, 13R), center – R (12D, 13R), upper right – R (12D, 13R)</a:t>
            </a:r>
          </a:p>
          <a:p>
            <a:pPr eaLnBrk="1" hangingPunct="1"/>
            <a:r>
              <a:rPr lang="en-US" smtClean="0">
                <a:latin typeface="Arial" charset="0"/>
              </a:rPr>
              <a:t>Lower left - - R (12D, 13R), lower right – R (12D, 13R)    ALL “R”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8AE2275-757E-7546-81A2-59C1BDE1FE4B}" type="slidenum">
              <a:rPr lang="en-US">
                <a:latin typeface="Arial" charset="0"/>
              </a:rPr>
              <a:pPr/>
              <a:t>21</a:t>
            </a:fld>
            <a:endParaRPr lang="en-US">
              <a:latin typeface="Arial"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rPr>
              <a:t>Upper left - R (8D, 16R), center – D (13D, 12R), upper right – D (13D, 12R)</a:t>
            </a:r>
          </a:p>
          <a:p>
            <a:pPr eaLnBrk="1" hangingPunct="1"/>
            <a:r>
              <a:rPr lang="en-US" smtClean="0">
                <a:latin typeface="Arial" charset="0"/>
              </a:rPr>
              <a:t>Lower left - - D (13D, 12R), lower right – R (13D, 12R)    Majority = “D”; only one “R” precinct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B1CDC8-37DC-8D4C-A2F9-431775A92E19}" type="slidenum">
              <a:rPr lang="en-US">
                <a:latin typeface="Arial" charset="0"/>
              </a:rPr>
              <a:pPr/>
              <a:t>22</a:t>
            </a:fld>
            <a:endParaRPr lang="en-US">
              <a:latin typeface="Arial"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But the champion gerrymandering comes from Illinois. Chicago has two Hispanic areas. They are in different parts of the city, but that has not discouraged the good politicians of Illinois from creating a constituency consisting of these two areas only. They lie on either side of a black part of the city like the bread of a sandwich. Worst of all is the state's extraordinary 17th District, which is a crab (see chart). Though most of it lies in the western part of the state, two claws stretch out towards the eastern part to grab Democratic cities in order to make the surrounding 18th and 19th districts more reliably Republican. </a:t>
            </a:r>
          </a:p>
          <a:p>
            <a:pPr eaLnBrk="1" hangingPunct="1"/>
            <a:endParaRPr lang="en-US">
              <a:latin typeface="Arial" charset="0"/>
            </a:endParaRPr>
          </a:p>
          <a:p>
            <a:pPr eaLnBrk="1" hangingPunct="1"/>
            <a:r>
              <a:rPr lang="en-US">
                <a:latin typeface="Arial" charset="0"/>
              </a:rPr>
              <a:t>Weirdly shaped districts like these are signs that a crime has been committed.</a:t>
            </a:r>
          </a:p>
          <a:p>
            <a:pPr eaLnBrk="1" hangingPunct="1"/>
            <a:endParaRPr lang="en-US">
              <a:latin typeface="Arial" charset="0"/>
            </a:endParaRPr>
          </a:p>
          <a:p>
            <a:pPr eaLnBrk="1" hangingPunct="1"/>
            <a:r>
              <a:rPr lang="en-US">
                <a:latin typeface="Arial" charset="0"/>
              </a:rPr>
              <a:t>http://www.fairvote.org/op_eds/economistredis.htm </a:t>
            </a:r>
          </a:p>
          <a:p>
            <a:pPr eaLnBrk="1" hangingPunct="1"/>
            <a:endParaRPr lang="en-US">
              <a:latin typeface="Arial" charset="0"/>
            </a:endParaRPr>
          </a:p>
          <a:p>
            <a:pPr eaLnBrk="1" hangingPunct="1"/>
            <a:r>
              <a:rPr lang="en-US">
                <a:latin typeface="Arial" charset="0"/>
              </a:rPr>
              <a:t>For more info, see: http://www.igpa.uiuc.edu/publications/pdf/Redistricting2001.pdf</a:t>
            </a:r>
          </a:p>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26D56-F3D7-F44B-BC24-F74612CE0AD8}" type="datetimeFigureOut">
              <a:rPr lang="en-US" smtClean="0"/>
              <a:pPr/>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26D56-F3D7-F44B-BC24-F74612CE0AD8}" type="datetimeFigureOut">
              <a:rPr lang="en-US" smtClean="0"/>
              <a:pPr/>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26D56-F3D7-F44B-BC24-F74612CE0AD8}" type="datetimeFigureOut">
              <a:rPr lang="en-US" smtClean="0"/>
              <a:pPr/>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26D56-F3D7-F44B-BC24-F74612CE0AD8}" type="datetimeFigureOut">
              <a:rPr lang="en-US" smtClean="0"/>
              <a:pPr/>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26D56-F3D7-F44B-BC24-F74612CE0AD8}" type="datetimeFigureOut">
              <a:rPr lang="en-US" smtClean="0"/>
              <a:pPr/>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26D56-F3D7-F44B-BC24-F74612CE0AD8}" type="datetimeFigureOut">
              <a:rPr lang="en-US" smtClean="0"/>
              <a:pPr/>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26D56-F3D7-F44B-BC24-F74612CE0AD8}" type="datetimeFigureOut">
              <a:rPr lang="en-US" smtClean="0"/>
              <a:pPr/>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26D56-F3D7-F44B-BC24-F74612CE0AD8}" type="datetimeFigureOut">
              <a:rPr lang="en-US" smtClean="0"/>
              <a:pPr/>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26D56-F3D7-F44B-BC24-F74612CE0AD8}" type="datetimeFigureOut">
              <a:rPr lang="en-US" smtClean="0"/>
              <a:pPr/>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26D56-F3D7-F44B-BC24-F74612CE0AD8}" type="datetimeFigureOut">
              <a:rPr lang="en-US" smtClean="0"/>
              <a:pPr/>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26D56-F3D7-F44B-BC24-F74612CE0AD8}" type="datetimeFigureOut">
              <a:rPr lang="en-US" smtClean="0"/>
              <a:pPr/>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C9074-569F-304B-BCF2-71FC94FBE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26D56-F3D7-F44B-BC24-F74612CE0AD8}" type="datetimeFigureOut">
              <a:rPr lang="en-US" smtClean="0"/>
              <a:pPr/>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C9074-569F-304B-BCF2-71FC94FBE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effectLst>
                  <a:outerShdw blurRad="50800" dist="38100" dir="2700000">
                    <a:srgbClr val="000000">
                      <a:alpha val="43000"/>
                    </a:srgbClr>
                  </a:outerShdw>
                </a:effectLst>
              </a:rPr>
              <a:t>GIS</a:t>
            </a:r>
            <a:endParaRPr lang="en-US" sz="7200" dirty="0">
              <a:effectLst>
                <a:outerShdw blurRad="50800" dist="38100" dir="2700000">
                  <a:srgbClr val="000000">
                    <a:alpha val="43000"/>
                  </a:srgbClr>
                </a:outerShdw>
              </a:effectLst>
            </a:endParaRPr>
          </a:p>
        </p:txBody>
      </p:sp>
      <p:sp>
        <p:nvSpPr>
          <p:cNvPr id="3" name="Content Placeholder 2"/>
          <p:cNvSpPr>
            <a:spLocks noGrp="1"/>
          </p:cNvSpPr>
          <p:nvPr>
            <p:ph idx="1"/>
          </p:nvPr>
        </p:nvSpPr>
        <p:spPr/>
        <p:txBody>
          <a:bodyPr/>
          <a:lstStyle/>
          <a:p>
            <a:pPr algn="ctr">
              <a:buNone/>
            </a:pPr>
            <a:r>
              <a:rPr lang="en-US" dirty="0" smtClean="0"/>
              <a:t>A </a:t>
            </a:r>
            <a:r>
              <a:rPr lang="en-US" sz="4400" b="1" dirty="0" smtClean="0"/>
              <a:t>G</a:t>
            </a:r>
            <a:r>
              <a:rPr lang="en-US" sz="4400" dirty="0" smtClean="0"/>
              <a:t>eographic </a:t>
            </a:r>
            <a:r>
              <a:rPr lang="en-US" sz="4400" b="1" dirty="0" smtClean="0"/>
              <a:t>I</a:t>
            </a:r>
            <a:r>
              <a:rPr lang="en-US" sz="4400" dirty="0" smtClean="0"/>
              <a:t>nformation </a:t>
            </a:r>
            <a:r>
              <a:rPr lang="en-US" sz="4400" b="1" dirty="0" smtClean="0"/>
              <a:t>S</a:t>
            </a:r>
            <a:r>
              <a:rPr lang="en-US" sz="4400" dirty="0" smtClean="0"/>
              <a:t>ystem</a:t>
            </a:r>
          </a:p>
          <a:p>
            <a:pPr>
              <a:buNone/>
            </a:pPr>
            <a:endParaRPr lang="en-US" i="1" dirty="0" smtClean="0"/>
          </a:p>
          <a:p>
            <a:pPr algn="ctr">
              <a:buNone/>
            </a:pPr>
            <a:r>
              <a:rPr lang="en-US" i="1" dirty="0" smtClean="0"/>
              <a:t>integrates hardware, software, and data </a:t>
            </a:r>
          </a:p>
          <a:p>
            <a:pPr>
              <a:buNone/>
            </a:pPr>
            <a:endParaRPr lang="en-US" dirty="0" smtClean="0"/>
          </a:p>
          <a:p>
            <a:pPr>
              <a:buNone/>
            </a:pPr>
            <a:r>
              <a:rPr lang="en-US" dirty="0" smtClean="0"/>
              <a:t>for capturing, managing, analyzing, and displaying all forms </a:t>
            </a:r>
          </a:p>
          <a:p>
            <a:pPr>
              <a:buNone/>
            </a:pPr>
            <a:r>
              <a:rPr lang="en-US" dirty="0" smtClean="0"/>
              <a:t>of geographically referenced information.</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us_expansion_shepherd.jpg"/>
          <p:cNvPicPr>
            <a:picLocks noChangeAspect="1"/>
          </p:cNvPicPr>
          <p:nvPr/>
        </p:nvPicPr>
        <p:blipFill>
          <a:blip r:embed="rId2"/>
          <a:stretch>
            <a:fillRect/>
          </a:stretch>
        </p:blipFill>
        <p:spPr>
          <a:xfrm>
            <a:off x="-7860" y="0"/>
            <a:ext cx="9151860" cy="6858000"/>
          </a:xfrm>
          <a:prstGeom prst="rect">
            <a:avLst/>
          </a:prstGeom>
        </p:spPr>
      </p:pic>
      <p:sp>
        <p:nvSpPr>
          <p:cNvPr id="8" name="TextBox 7"/>
          <p:cNvSpPr txBox="1"/>
          <p:nvPr/>
        </p:nvSpPr>
        <p:spPr>
          <a:xfrm>
            <a:off x="2479103" y="6215396"/>
            <a:ext cx="417723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to show changes throughout history.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evolutionary_Battle_Map.jpg"/>
          <p:cNvPicPr>
            <a:picLocks noChangeAspect="1"/>
          </p:cNvPicPr>
          <p:nvPr/>
        </p:nvPicPr>
        <p:blipFill>
          <a:blip r:embed="rId2"/>
          <a:stretch>
            <a:fillRect/>
          </a:stretch>
        </p:blipFill>
        <p:spPr>
          <a:xfrm>
            <a:off x="3517158" y="-57991"/>
            <a:ext cx="4201050" cy="6864998"/>
          </a:xfrm>
          <a:prstGeom prst="rect">
            <a:avLst/>
          </a:prstGeom>
        </p:spPr>
      </p:pic>
      <p:sp>
        <p:nvSpPr>
          <p:cNvPr id="5" name="TextBox 4"/>
          <p:cNvSpPr txBox="1"/>
          <p:nvPr/>
        </p:nvSpPr>
        <p:spPr>
          <a:xfrm>
            <a:off x="537344" y="1489740"/>
            <a:ext cx="246689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…or identify locations of historic events and their importance relative to each other.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ns-location.gif"/>
          <p:cNvPicPr>
            <a:picLocks noChangeAspect="1"/>
          </p:cNvPicPr>
          <p:nvPr/>
        </p:nvPicPr>
        <p:blipFill>
          <a:blip r:embed="rId2"/>
          <a:stretch>
            <a:fillRect/>
          </a:stretch>
        </p:blipFill>
        <p:spPr>
          <a:xfrm>
            <a:off x="502509" y="164370"/>
            <a:ext cx="8128000" cy="6096000"/>
          </a:xfrm>
          <a:prstGeom prst="rect">
            <a:avLst/>
          </a:prstGeom>
        </p:spPr>
      </p:pic>
      <p:sp>
        <p:nvSpPr>
          <p:cNvPr id="5" name="TextBox 4"/>
          <p:cNvSpPr txBox="1"/>
          <p:nvPr/>
        </p:nvSpPr>
        <p:spPr>
          <a:xfrm>
            <a:off x="2735567" y="6409271"/>
            <a:ext cx="417148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to see things we can’t ordinarily see.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asketball_court.gif"/>
          <p:cNvPicPr>
            <a:picLocks noChangeAspect="1"/>
          </p:cNvPicPr>
          <p:nvPr/>
        </p:nvPicPr>
        <p:blipFill>
          <a:blip r:embed="rId2"/>
          <a:stretch>
            <a:fillRect/>
          </a:stretch>
        </p:blipFill>
        <p:spPr>
          <a:xfrm>
            <a:off x="979488" y="452295"/>
            <a:ext cx="7493000" cy="4419600"/>
          </a:xfrm>
          <a:prstGeom prst="rect">
            <a:avLst/>
          </a:prstGeom>
        </p:spPr>
      </p:pic>
      <p:sp>
        <p:nvSpPr>
          <p:cNvPr id="5" name="TextBox 4"/>
          <p:cNvSpPr txBox="1"/>
          <p:nvPr/>
        </p:nvSpPr>
        <p:spPr>
          <a:xfrm>
            <a:off x="3272911" y="5432392"/>
            <a:ext cx="328027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as diagrams of game plans.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oston-marathon-map.jpg"/>
          <p:cNvPicPr>
            <a:picLocks noChangeAspect="1"/>
          </p:cNvPicPr>
          <p:nvPr/>
        </p:nvPicPr>
        <p:blipFill>
          <a:blip r:embed="rId2"/>
          <a:stretch>
            <a:fillRect/>
          </a:stretch>
        </p:blipFill>
        <p:spPr>
          <a:xfrm>
            <a:off x="121861" y="688266"/>
            <a:ext cx="8890000" cy="4191000"/>
          </a:xfrm>
          <a:prstGeom prst="rect">
            <a:avLst/>
          </a:prstGeom>
        </p:spPr>
      </p:pic>
      <p:sp>
        <p:nvSpPr>
          <p:cNvPr id="3" name="TextBox 2"/>
          <p:cNvSpPr txBox="1"/>
          <p:nvPr/>
        </p:nvSpPr>
        <p:spPr>
          <a:xfrm>
            <a:off x="3026483" y="5517869"/>
            <a:ext cx="339067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to layout events or activities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09600" y="414224"/>
            <a:ext cx="7924800" cy="535146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762908" y="6126917"/>
            <a:ext cx="167459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to explain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ivisionsimage.jpg"/>
          <p:cNvPicPr>
            <a:picLocks noChangeAspect="1"/>
          </p:cNvPicPr>
          <p:nvPr/>
        </p:nvPicPr>
        <p:blipFill>
          <a:blip r:embed="rId2"/>
          <a:stretch>
            <a:fillRect/>
          </a:stretch>
        </p:blipFill>
        <p:spPr>
          <a:xfrm>
            <a:off x="1075558" y="341908"/>
            <a:ext cx="7118931" cy="5246916"/>
          </a:xfrm>
          <a:prstGeom prst="rect">
            <a:avLst/>
          </a:prstGeom>
        </p:spPr>
      </p:pic>
      <p:sp>
        <p:nvSpPr>
          <p:cNvPr id="3" name="TextBox 2"/>
          <p:cNvSpPr txBox="1"/>
          <p:nvPr/>
        </p:nvSpPr>
        <p:spPr>
          <a:xfrm>
            <a:off x="3419459" y="5833853"/>
            <a:ext cx="292478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Another view of same setting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1219200" y="533400"/>
            <a:ext cx="6988175" cy="5389563"/>
          </a:xfrm>
          <a:prstGeom prst="rect">
            <a:avLst/>
          </a:prstGeom>
          <a:noFill/>
          <a:ln w="19050">
            <a:solidFill>
              <a:srgbClr val="000000"/>
            </a:solidFill>
            <a:miter lim="800000"/>
            <a:headEnd/>
            <a:tailEnd/>
          </a:ln>
        </p:spPr>
      </p:pic>
      <p:sp>
        <p:nvSpPr>
          <p:cNvPr id="4" name="TextBox 3"/>
          <p:cNvSpPr txBox="1"/>
          <p:nvPr/>
        </p:nvSpPr>
        <p:spPr>
          <a:xfrm>
            <a:off x="3238031" y="6018519"/>
            <a:ext cx="188761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help us plan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4" descr="OverlayProcess"/>
          <p:cNvPicPr>
            <a:picLocks noChangeAspect="1" noChangeArrowheads="1"/>
          </p:cNvPicPr>
          <p:nvPr/>
        </p:nvPicPr>
        <p:blipFill>
          <a:blip r:embed="rId3"/>
          <a:srcRect/>
          <a:stretch>
            <a:fillRect/>
          </a:stretch>
        </p:blipFill>
        <p:spPr bwMode="auto">
          <a:xfrm>
            <a:off x="3962400" y="457200"/>
            <a:ext cx="4724400" cy="6096000"/>
          </a:xfrm>
          <a:prstGeom prst="rect">
            <a:avLst/>
          </a:prstGeom>
          <a:noFill/>
          <a:ln w="28575">
            <a:solidFill>
              <a:srgbClr val="000000"/>
            </a:solidFill>
            <a:miter lim="800000"/>
            <a:headEnd/>
            <a:tailEnd/>
          </a:ln>
        </p:spPr>
      </p:pic>
      <p:sp>
        <p:nvSpPr>
          <p:cNvPr id="4" name="TextBox 3"/>
          <p:cNvSpPr txBox="1"/>
          <p:nvPr/>
        </p:nvSpPr>
        <p:spPr>
          <a:xfrm>
            <a:off x="494673" y="3809999"/>
            <a:ext cx="292828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Overlaying maps help us to relate different features with one another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districting base map"/>
          <p:cNvPicPr>
            <a:picLocks noChangeAspect="1" noChangeArrowheads="1"/>
          </p:cNvPicPr>
          <p:nvPr/>
        </p:nvPicPr>
        <p:blipFill>
          <a:blip r:embed="rId3"/>
          <a:srcRect l="2632" t="3406"/>
          <a:stretch>
            <a:fillRect/>
          </a:stretch>
        </p:blipFill>
        <p:spPr bwMode="auto">
          <a:xfrm>
            <a:off x="381000" y="304800"/>
            <a:ext cx="8458200" cy="6483350"/>
          </a:xfrm>
          <a:prstGeom prst="rect">
            <a:avLst/>
          </a:prstGeom>
          <a:noFill/>
          <a:ln w="9525">
            <a:noFill/>
            <a:miter lim="800000"/>
            <a:headEnd/>
            <a:tailEnd/>
          </a:ln>
        </p:spPr>
      </p:pic>
      <p:sp>
        <p:nvSpPr>
          <p:cNvPr id="3" name="TextBox 2"/>
          <p:cNvSpPr txBox="1"/>
          <p:nvPr/>
        </p:nvSpPr>
        <p:spPr>
          <a:xfrm>
            <a:off x="2454101" y="6192762"/>
            <a:ext cx="42829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Distribution of R and D voters in a district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usamap.gif"/>
          <p:cNvPicPr>
            <a:picLocks noChangeAspect="1"/>
          </p:cNvPicPr>
          <p:nvPr/>
        </p:nvPicPr>
        <p:blipFill>
          <a:blip r:embed="rId2"/>
          <a:stretch>
            <a:fillRect/>
          </a:stretch>
        </p:blipFill>
        <p:spPr>
          <a:xfrm>
            <a:off x="241906" y="23832"/>
            <a:ext cx="8769049" cy="6311889"/>
          </a:xfrm>
          <a:prstGeom prst="rect">
            <a:avLst/>
          </a:prstGeom>
        </p:spPr>
      </p:pic>
      <p:sp>
        <p:nvSpPr>
          <p:cNvPr id="5" name="TextBox 4"/>
          <p:cNvSpPr txBox="1"/>
          <p:nvPr/>
        </p:nvSpPr>
        <p:spPr>
          <a:xfrm>
            <a:off x="2017936" y="6165502"/>
            <a:ext cx="5432948"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Basic maps like the United States for early learners, </a:t>
            </a:r>
          </a:p>
          <a:p>
            <a:r>
              <a:rPr lang="en-US" dirty="0" smtClean="0"/>
              <a:t>showing political boundaries of states and their capitals.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Republican win"/>
          <p:cNvPicPr>
            <a:picLocks noChangeAspect="1" noChangeArrowheads="1"/>
          </p:cNvPicPr>
          <p:nvPr/>
        </p:nvPicPr>
        <p:blipFill>
          <a:blip r:embed="rId3"/>
          <a:srcRect l="1770"/>
          <a:stretch>
            <a:fillRect/>
          </a:stretch>
        </p:blipFill>
        <p:spPr bwMode="auto">
          <a:xfrm>
            <a:off x="493485" y="96760"/>
            <a:ext cx="8118324" cy="6498621"/>
          </a:xfrm>
          <a:prstGeom prst="rect">
            <a:avLst/>
          </a:prstGeom>
          <a:noFill/>
          <a:ln w="9525">
            <a:noFill/>
            <a:miter lim="800000"/>
            <a:headEnd/>
            <a:tailEnd/>
          </a:ln>
        </p:spPr>
      </p:pic>
      <p:sp>
        <p:nvSpPr>
          <p:cNvPr id="3" name="TextBox 2"/>
          <p:cNvSpPr txBox="1"/>
          <p:nvPr/>
        </p:nvSpPr>
        <p:spPr>
          <a:xfrm>
            <a:off x="2454101" y="6192762"/>
            <a:ext cx="42829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All five precincts have 13 R and 12 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Democratic win"/>
          <p:cNvPicPr>
            <a:picLocks noChangeAspect="1" noChangeArrowheads="1"/>
          </p:cNvPicPr>
          <p:nvPr/>
        </p:nvPicPr>
        <p:blipFill>
          <a:blip r:embed="rId3"/>
          <a:srcRect l="1709"/>
          <a:stretch>
            <a:fillRect/>
          </a:stretch>
        </p:blipFill>
        <p:spPr bwMode="auto">
          <a:xfrm>
            <a:off x="228600" y="-30163"/>
            <a:ext cx="8763000" cy="6888163"/>
          </a:xfrm>
          <a:prstGeom prst="rect">
            <a:avLst/>
          </a:prstGeom>
          <a:noFill/>
          <a:ln w="9525">
            <a:noFill/>
            <a:miter lim="800000"/>
            <a:headEnd/>
            <a:tailEnd/>
          </a:ln>
        </p:spPr>
      </p:pic>
      <p:sp>
        <p:nvSpPr>
          <p:cNvPr id="3" name="TextBox 2"/>
          <p:cNvSpPr txBox="1"/>
          <p:nvPr/>
        </p:nvSpPr>
        <p:spPr>
          <a:xfrm>
            <a:off x="1427240" y="6253237"/>
            <a:ext cx="628952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Upper left precinct has 8D and 16R, all others </a:t>
            </a:r>
            <a:r>
              <a:rPr lang="en-US" smtClean="0"/>
              <a:t>have </a:t>
            </a:r>
            <a:r>
              <a:rPr lang="en-US" smtClean="0"/>
              <a:t>13D </a:t>
            </a:r>
            <a:r>
              <a:rPr lang="en-US" smtClean="0"/>
              <a:t>and </a:t>
            </a:r>
            <a:r>
              <a:rPr lang="en-US" smtClean="0"/>
              <a:t>12R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Illinois Dist 17"/>
          <p:cNvPicPr>
            <a:picLocks noChangeAspect="1" noChangeArrowheads="1"/>
          </p:cNvPicPr>
          <p:nvPr/>
        </p:nvPicPr>
        <p:blipFill>
          <a:blip r:embed="rId3"/>
          <a:srcRect/>
          <a:stretch>
            <a:fillRect/>
          </a:stretch>
        </p:blipFill>
        <p:spPr bwMode="auto">
          <a:xfrm>
            <a:off x="3083054" y="-152400"/>
            <a:ext cx="5535612" cy="7162800"/>
          </a:xfrm>
          <a:prstGeom prst="rect">
            <a:avLst/>
          </a:prstGeom>
          <a:noFill/>
          <a:ln w="9525">
            <a:noFill/>
            <a:miter lim="800000"/>
            <a:headEnd/>
            <a:tailEnd/>
          </a:ln>
        </p:spPr>
      </p:pic>
      <p:sp>
        <p:nvSpPr>
          <p:cNvPr id="3" name="TextBox 2"/>
          <p:cNvSpPr txBox="1"/>
          <p:nvPr/>
        </p:nvSpPr>
        <p:spPr>
          <a:xfrm>
            <a:off x="312627" y="2503714"/>
            <a:ext cx="2614421"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District 17 was created grabbing Democratic cities to assure that districts 18 and 19 were Republican.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lood-rt.jpg"/>
          <p:cNvPicPr>
            <a:picLocks noChangeAspect="1"/>
          </p:cNvPicPr>
          <p:nvPr/>
        </p:nvPicPr>
        <p:blipFill>
          <a:blip r:embed="rId2"/>
          <a:stretch>
            <a:fillRect/>
          </a:stretch>
        </p:blipFill>
        <p:spPr>
          <a:xfrm>
            <a:off x="308656" y="236009"/>
            <a:ext cx="8592496" cy="5896277"/>
          </a:xfrm>
          <a:prstGeom prst="rect">
            <a:avLst/>
          </a:prstGeom>
        </p:spPr>
      </p:pic>
      <p:sp>
        <p:nvSpPr>
          <p:cNvPr id="5" name="TextBox 4"/>
          <p:cNvSpPr txBox="1"/>
          <p:nvPr/>
        </p:nvSpPr>
        <p:spPr>
          <a:xfrm>
            <a:off x="1790091" y="6192761"/>
            <a:ext cx="53340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Maps help identify hazards such as flooding potential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azards.jpg"/>
          <p:cNvPicPr>
            <a:picLocks noChangeAspect="1"/>
          </p:cNvPicPr>
          <p:nvPr/>
        </p:nvPicPr>
        <p:blipFill>
          <a:blip r:embed="rId2"/>
          <a:stretch>
            <a:fillRect/>
          </a:stretch>
        </p:blipFill>
        <p:spPr>
          <a:xfrm>
            <a:off x="648301" y="124579"/>
            <a:ext cx="7903028" cy="6134037"/>
          </a:xfrm>
          <a:prstGeom prst="rect">
            <a:avLst/>
          </a:prstGeom>
        </p:spPr>
      </p:pic>
      <p:sp>
        <p:nvSpPr>
          <p:cNvPr id="3" name="TextBox 2"/>
          <p:cNvSpPr txBox="1"/>
          <p:nvPr/>
        </p:nvSpPr>
        <p:spPr>
          <a:xfrm>
            <a:off x="3374571" y="6360440"/>
            <a:ext cx="228599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 or radon potential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9962" y="1417638"/>
            <a:ext cx="8229600" cy="1630362"/>
          </a:xfrm>
        </p:spPr>
        <p:txBody>
          <a:bodyPr>
            <a:normAutofit/>
          </a:bodyPr>
          <a:lstStyle/>
          <a:p>
            <a:r>
              <a:rPr lang="en-US" dirty="0" smtClean="0"/>
              <a:t>Map of the Settings of </a:t>
            </a:r>
            <a:br>
              <a:rPr lang="en-US" dirty="0" smtClean="0"/>
            </a:br>
            <a:r>
              <a:rPr lang="en-US" dirty="0" smtClean="0"/>
              <a:t>Shakespeare’s Plays</a:t>
            </a:r>
            <a:endParaRPr lang="en-US" dirty="0"/>
          </a:p>
        </p:txBody>
      </p:sp>
      <p:sp>
        <p:nvSpPr>
          <p:cNvPr id="3" name="Content Placeholder 2"/>
          <p:cNvSpPr>
            <a:spLocks noGrp="1"/>
          </p:cNvSpPr>
          <p:nvPr>
            <p:ph idx="1"/>
          </p:nvPr>
        </p:nvSpPr>
        <p:spPr>
          <a:xfrm>
            <a:off x="299962" y="3822095"/>
            <a:ext cx="8229600" cy="1181705"/>
          </a:xfrm>
        </p:spPr>
        <p:txBody>
          <a:bodyPr/>
          <a:lstStyle/>
          <a:p>
            <a:pPr>
              <a:buNone/>
            </a:pPr>
            <a:r>
              <a:rPr lang="en-US" i="1" dirty="0" smtClean="0"/>
              <a:t>Yet to be created and uploaded onto the Internet</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2-10-15 at 8.34.51 AM.png"/>
          <p:cNvPicPr>
            <a:picLocks noGrp="1" noChangeAspect="1"/>
          </p:cNvPicPr>
          <p:nvPr>
            <p:ph idx="1"/>
          </p:nvPr>
        </p:nvPicPr>
        <p:blipFill>
          <a:blip r:embed="rId2"/>
          <a:srcRect l="-24374" r="-24374"/>
          <a:stretch>
            <a:fillRect/>
          </a:stretch>
        </p:blipFill>
        <p:spPr>
          <a:xfrm>
            <a:off x="-1033959" y="72570"/>
            <a:ext cx="11085102" cy="6096379"/>
          </a:xfrm>
        </p:spPr>
      </p:pic>
      <p:sp>
        <p:nvSpPr>
          <p:cNvPr id="6" name="TextBox 5"/>
          <p:cNvSpPr txBox="1"/>
          <p:nvPr/>
        </p:nvSpPr>
        <p:spPr>
          <a:xfrm>
            <a:off x="592667" y="6253614"/>
            <a:ext cx="77893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Mapping programs such as </a:t>
            </a:r>
            <a:r>
              <a:rPr lang="en-US" dirty="0" err="1" smtClean="0"/>
              <a:t>GoogleEarth</a:t>
            </a:r>
            <a:r>
              <a:rPr lang="en-US" dirty="0" smtClean="0"/>
              <a:t> allow us to create our own presentations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usam.jpg"/>
          <p:cNvPicPr>
            <a:picLocks noGrp="1" noChangeAspect="1"/>
          </p:cNvPicPr>
          <p:nvPr>
            <p:ph idx="1"/>
          </p:nvPr>
        </p:nvPicPr>
        <p:blipFill>
          <a:blip r:embed="rId2"/>
          <a:srcRect l="-15506" r="-15506"/>
          <a:stretch>
            <a:fillRect/>
          </a:stretch>
        </p:blipFill>
        <p:spPr>
          <a:xfrm>
            <a:off x="457200" y="625400"/>
            <a:ext cx="8229600" cy="4525963"/>
          </a:xfrm>
        </p:spPr>
      </p:pic>
      <p:sp>
        <p:nvSpPr>
          <p:cNvPr id="5" name="TextBox 4"/>
          <p:cNvSpPr txBox="1"/>
          <p:nvPr/>
        </p:nvSpPr>
        <p:spPr>
          <a:xfrm>
            <a:off x="2189237" y="5636381"/>
            <a:ext cx="457961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Use colors on a map to define topography:</a:t>
            </a:r>
          </a:p>
          <a:p>
            <a:r>
              <a:rPr lang="en-US" dirty="0" smtClean="0"/>
              <a:t> mountains, plains, water, snow peaks, deserts.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Y_Lewis Falls_340214_1986_24000_thumb.jpg"/>
          <p:cNvPicPr>
            <a:picLocks noChangeAspect="1"/>
          </p:cNvPicPr>
          <p:nvPr/>
        </p:nvPicPr>
        <p:blipFill>
          <a:blip r:embed="rId2"/>
          <a:stretch>
            <a:fillRect/>
          </a:stretch>
        </p:blipFill>
        <p:spPr>
          <a:xfrm>
            <a:off x="3471409" y="217488"/>
            <a:ext cx="5080000" cy="6362700"/>
          </a:xfrm>
          <a:prstGeom prst="rect">
            <a:avLst/>
          </a:prstGeom>
        </p:spPr>
      </p:pic>
      <p:sp>
        <p:nvSpPr>
          <p:cNvPr id="5" name="TextBox 4"/>
          <p:cNvSpPr txBox="1"/>
          <p:nvPr/>
        </p:nvSpPr>
        <p:spPr>
          <a:xfrm>
            <a:off x="411238" y="1378856"/>
            <a:ext cx="274561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Add contour lines for greater definition &amp; detail.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10-12 at 12.31.46 PM.png"/>
          <p:cNvPicPr>
            <a:picLocks noChangeAspect="1"/>
          </p:cNvPicPr>
          <p:nvPr/>
        </p:nvPicPr>
        <p:blipFill>
          <a:blip r:embed="rId2"/>
          <a:stretch>
            <a:fillRect/>
          </a:stretch>
        </p:blipFill>
        <p:spPr>
          <a:xfrm>
            <a:off x="628946" y="133045"/>
            <a:ext cx="7777238" cy="6483797"/>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23333" y="516858"/>
            <a:ext cx="258947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for towns and cities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WOU ma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30050" y="66675"/>
            <a:ext cx="7512427" cy="97224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_us_presidential_election_final_results.jpg"/>
          <p:cNvPicPr>
            <a:picLocks noChangeAspect="1"/>
          </p:cNvPicPr>
          <p:nvPr/>
        </p:nvPicPr>
        <p:blipFill>
          <a:blip r:embed="rId2"/>
          <a:stretch>
            <a:fillRect/>
          </a:stretch>
        </p:blipFill>
        <p:spPr>
          <a:xfrm>
            <a:off x="1968500" y="1770063"/>
            <a:ext cx="5181600" cy="3571875"/>
          </a:xfrm>
          <a:prstGeom prst="rect">
            <a:avLst/>
          </a:prstGeom>
        </p:spPr>
      </p:pic>
      <p:sp>
        <p:nvSpPr>
          <p:cNvPr id="5" name="TextBox 4"/>
          <p:cNvSpPr txBox="1"/>
          <p:nvPr/>
        </p:nvSpPr>
        <p:spPr>
          <a:xfrm>
            <a:off x="1306722" y="6056653"/>
            <a:ext cx="663839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Maps with political information such as election results state by state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_us_presidential_election_final_results.jpg"/>
          <p:cNvPicPr>
            <a:picLocks noChangeAspect="1"/>
          </p:cNvPicPr>
          <p:nvPr/>
        </p:nvPicPr>
        <p:blipFill>
          <a:blip r:embed="rId2"/>
          <a:stretch>
            <a:fillRect/>
          </a:stretch>
        </p:blipFill>
        <p:spPr>
          <a:xfrm>
            <a:off x="0" y="0"/>
            <a:ext cx="3842609" cy="2648857"/>
          </a:xfrm>
          <a:prstGeom prst="rect">
            <a:avLst/>
          </a:prstGeom>
        </p:spPr>
      </p:pic>
      <p:pic>
        <p:nvPicPr>
          <p:cNvPr id="3" name="Picture 2" descr="2008_us_presidential_election_map.jpg"/>
          <p:cNvPicPr>
            <a:picLocks noChangeAspect="1"/>
          </p:cNvPicPr>
          <p:nvPr/>
        </p:nvPicPr>
        <p:blipFill>
          <a:blip r:embed="rId3"/>
          <a:stretch>
            <a:fillRect/>
          </a:stretch>
        </p:blipFill>
        <p:spPr>
          <a:xfrm>
            <a:off x="3034090" y="2648857"/>
            <a:ext cx="4600575" cy="3038475"/>
          </a:xfrm>
          <a:prstGeom prst="rect">
            <a:avLst/>
          </a:prstGeom>
        </p:spPr>
      </p:pic>
      <p:sp>
        <p:nvSpPr>
          <p:cNvPr id="5" name="TextBox 4"/>
          <p:cNvSpPr txBox="1"/>
          <p:nvPr/>
        </p:nvSpPr>
        <p:spPr>
          <a:xfrm>
            <a:off x="3407246" y="6056653"/>
            <a:ext cx="22621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 or county by county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_us_presidential_election_final_results.jpg"/>
          <p:cNvPicPr>
            <a:picLocks noChangeAspect="1"/>
          </p:cNvPicPr>
          <p:nvPr/>
        </p:nvPicPr>
        <p:blipFill>
          <a:blip r:embed="rId2"/>
          <a:stretch>
            <a:fillRect/>
          </a:stretch>
        </p:blipFill>
        <p:spPr>
          <a:xfrm>
            <a:off x="0" y="0"/>
            <a:ext cx="3842609" cy="2648857"/>
          </a:xfrm>
          <a:prstGeom prst="rect">
            <a:avLst/>
          </a:prstGeom>
        </p:spPr>
      </p:pic>
      <p:pic>
        <p:nvPicPr>
          <p:cNvPr id="3" name="Picture 2" descr="2008_us_presidential_election_map.jpg"/>
          <p:cNvPicPr>
            <a:picLocks noChangeAspect="1"/>
          </p:cNvPicPr>
          <p:nvPr/>
        </p:nvPicPr>
        <p:blipFill>
          <a:blip r:embed="rId3"/>
          <a:stretch>
            <a:fillRect/>
          </a:stretch>
        </p:blipFill>
        <p:spPr>
          <a:xfrm>
            <a:off x="5019524" y="4"/>
            <a:ext cx="4124476" cy="2724033"/>
          </a:xfrm>
          <a:prstGeom prst="rect">
            <a:avLst/>
          </a:prstGeom>
        </p:spPr>
      </p:pic>
      <p:pic>
        <p:nvPicPr>
          <p:cNvPr id="5" name="Picture 4" descr="2008_election_county_results.jpg"/>
          <p:cNvPicPr>
            <a:picLocks noChangeAspect="1"/>
          </p:cNvPicPr>
          <p:nvPr/>
        </p:nvPicPr>
        <p:blipFill>
          <a:blip r:embed="rId4"/>
          <a:stretch>
            <a:fillRect/>
          </a:stretch>
        </p:blipFill>
        <p:spPr>
          <a:xfrm>
            <a:off x="1771650" y="2536825"/>
            <a:ext cx="5600700" cy="3924300"/>
          </a:xfrm>
          <a:prstGeom prst="rect">
            <a:avLst/>
          </a:prstGeom>
        </p:spPr>
      </p:pic>
      <p:sp>
        <p:nvSpPr>
          <p:cNvPr id="6" name="TextBox 5"/>
          <p:cNvSpPr txBox="1"/>
          <p:nvPr/>
        </p:nvSpPr>
        <p:spPr>
          <a:xfrm>
            <a:off x="1771650" y="6056653"/>
            <a:ext cx="56288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…or in such a way to represent population instead of area.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752</Words>
  <Application>Microsoft Macintosh PowerPoint</Application>
  <PresentationFormat>On-screen Show (4:3)</PresentationFormat>
  <Paragraphs>59</Paragraphs>
  <Slides>28</Slides>
  <Notes>6</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GIS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Map of the Settings of  Shakespeare’s Plays</vt:lpstr>
      <vt:lpstr>Slide 26</vt:lpstr>
      <vt:lpstr>Slide 27</vt:lpstr>
      <vt:lpstr>Slide 28</vt:lpstr>
    </vt:vector>
  </TitlesOfParts>
  <Company>Western Oregon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ucsadmin</dc:creator>
  <cp:lastModifiedBy>ucsadmin</cp:lastModifiedBy>
  <cp:revision>6</cp:revision>
  <dcterms:created xsi:type="dcterms:W3CDTF">2012-10-16T23:01:43Z</dcterms:created>
  <dcterms:modified xsi:type="dcterms:W3CDTF">2012-10-16T23:10:57Z</dcterms:modified>
</cp:coreProperties>
</file>